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3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2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1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9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9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6777-622C-4A61-9AF5-834B67BB36EA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C6B3-7094-49B7-951B-631F84E0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Rcog</a:t>
            </a:r>
            <a:r>
              <a:rPr lang="en-US" dirty="0" smtClean="0"/>
              <a:t> green top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4"/>
          <p:cNvSpPr/>
          <p:nvPr/>
        </p:nvSpPr>
        <p:spPr>
          <a:xfrm>
            <a:off x="2926080" y="6022848"/>
            <a:ext cx="624840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GYNAECOLOGY 20th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7353" y="1720035"/>
            <a:ext cx="673221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BLOCK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Lecture 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Duration : 1 hour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/>
              <a:t>Postpartum </a:t>
            </a:r>
            <a:r>
              <a:rPr lang="en-US" sz="2400" dirty="0" err="1" smtClean="0"/>
              <a:t>haemorrhge</a:t>
            </a:r>
            <a:endParaRPr lang="en-US" sz="24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0741" y="3780112"/>
            <a:ext cx="80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Block </a:t>
            </a: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staff:</a:t>
            </a:r>
            <a:endParaRPr lang="en-US" sz="2400" b="1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cs typeface="+mj-cs"/>
              </a:rPr>
              <a:t>Dr.Raya Muslim Al Hassan (module leader)          </a:t>
            </a:r>
            <a:endParaRPr lang="en-US" sz="2400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Dr.Marwa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adik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cs typeface="+mj-cs"/>
              </a:rPr>
              <a:t>coleader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)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Dr. Abdul </a:t>
            </a:r>
            <a:r>
              <a:rPr lang="en-US" sz="2400" dirty="0" err="1" smtClean="0">
                <a:solidFill>
                  <a:srgbClr val="000000"/>
                </a:solidFill>
              </a:rPr>
              <a:t>kareem</a:t>
            </a:r>
            <a:r>
              <a:rPr lang="en-US" sz="2400" dirty="0" smtClean="0">
                <a:solidFill>
                  <a:srgbClr val="000000"/>
                </a:solidFill>
              </a:rPr>
              <a:t> Hussain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ubber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Dr.Alaa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Hufdhi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49173" y="858014"/>
            <a:ext cx="590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2021-2022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5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459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Times New Roman" panose="02020603050405020304" pitchFamily="18" charset="0"/>
              </a:rPr>
              <a:t>How should secondary PPH be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managed?In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women presenting with secondary PPH, an assessment of vaginal microbiology should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beperformed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(high vaginal and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endocervical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swabs) and appropriate use of antimicrobial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therapyshould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be initiated when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endometritis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is suspected.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A pelvic ultrasound may help to exclude the presence of retained products of conception(RPOC),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b="0" i="0" dirty="0" smtClean="0">
                <a:solidFill>
                  <a:srgbClr val="212529"/>
                </a:solidFill>
                <a:effectLst/>
                <a:latin typeface="-apple-system"/>
              </a:rPr>
              <a:t/>
            </a:r>
            <a:br>
              <a:rPr lang="en-US" b="0" i="0" dirty="0" smtClean="0">
                <a:solidFill>
                  <a:srgbClr val="212529"/>
                </a:solidFill>
                <a:effectLst/>
                <a:latin typeface="-apple-system"/>
              </a:rPr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47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Shock</a:t>
            </a:r>
          </a:p>
          <a:p>
            <a:r>
              <a:rPr lang="en-US" dirty="0" smtClean="0"/>
              <a:t>DIC</a:t>
            </a:r>
          </a:p>
          <a:p>
            <a:r>
              <a:rPr lang="en-US" dirty="0" smtClean="0"/>
              <a:t>Renal failure</a:t>
            </a:r>
          </a:p>
          <a:p>
            <a:r>
              <a:rPr lang="en-US" dirty="0" smtClean="0"/>
              <a:t>Sepsis</a:t>
            </a:r>
          </a:p>
          <a:p>
            <a:r>
              <a:rPr lang="en-US" smtClean="0"/>
              <a:t>death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37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192" y="747131"/>
            <a:ext cx="10515600" cy="1325563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1.To understand postpartum </a:t>
            </a:r>
            <a:r>
              <a:rPr lang="en-US" dirty="0" err="1" smtClean="0"/>
              <a:t>haemorrhage</a:t>
            </a:r>
            <a:r>
              <a:rPr lang="en-US" dirty="0" smtClean="0"/>
              <a:t>(PPH)</a:t>
            </a:r>
          </a:p>
          <a:p>
            <a:r>
              <a:rPr lang="en-US" dirty="0" smtClean="0"/>
              <a:t>2.Identify the risk factors of PPH</a:t>
            </a:r>
          </a:p>
          <a:p>
            <a:r>
              <a:rPr lang="en-US" dirty="0" smtClean="0"/>
              <a:t>3.TO know the proper management of PPH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56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PPH is the loss of 500 ml or more of blood from the genital tract within 24 hours of the </a:t>
            </a:r>
            <a:r>
              <a:rPr lang="en-US" dirty="0" smtClean="0"/>
              <a:t>birth of </a:t>
            </a:r>
            <a:r>
              <a:rPr lang="en-US" dirty="0"/>
              <a:t>a </a:t>
            </a:r>
            <a:r>
              <a:rPr lang="en-US" dirty="0" smtClean="0"/>
              <a:t>baby until 12 weeks </a:t>
            </a:r>
            <a:r>
              <a:rPr lang="en-US" dirty="0" err="1" smtClean="0"/>
              <a:t>postnatally</a:t>
            </a:r>
            <a:r>
              <a:rPr lang="en-US" dirty="0" smtClean="0"/>
              <a:t> .It </a:t>
            </a:r>
            <a:r>
              <a:rPr lang="en-US" dirty="0"/>
              <a:t>can be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a/minor </a:t>
            </a:r>
            <a:r>
              <a:rPr lang="en-US" dirty="0"/>
              <a:t>(500–1000 ml) </a:t>
            </a:r>
          </a:p>
          <a:p>
            <a:pPr marL="0" indent="0">
              <a:buNone/>
            </a:pPr>
            <a:r>
              <a:rPr lang="en-US" dirty="0" smtClean="0"/>
              <a:t>B/ </a:t>
            </a:r>
            <a:r>
              <a:rPr lang="en-US" dirty="0"/>
              <a:t>major (more than 1000 ml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Primary ( bleeding within the first 24 hours of delivery)</a:t>
            </a:r>
          </a:p>
          <a:p>
            <a:pPr marL="0" indent="0">
              <a:buNone/>
            </a:pPr>
            <a:r>
              <a:rPr lang="en-US" dirty="0" smtClean="0"/>
              <a:t>Secondary(after 24 hours until 12 weeks)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3426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can be summarized in 4Ts:</a:t>
            </a:r>
          </a:p>
          <a:p>
            <a:r>
              <a:rPr lang="en-US" dirty="0" smtClean="0"/>
              <a:t>a/Tone( uterine inertia) which is the commonest </a:t>
            </a:r>
            <a:r>
              <a:rPr lang="en-US" dirty="0" err="1" smtClean="0"/>
              <a:t>cause,the</a:t>
            </a:r>
            <a:r>
              <a:rPr lang="en-US" dirty="0" smtClean="0"/>
              <a:t> risk factors are:</a:t>
            </a:r>
          </a:p>
          <a:p>
            <a:r>
              <a:rPr lang="en-US" dirty="0" smtClean="0"/>
              <a:t>Multiple pregnancy</a:t>
            </a:r>
          </a:p>
          <a:p>
            <a:r>
              <a:rPr lang="en-US" dirty="0" smtClean="0"/>
              <a:t>Previous PPH</a:t>
            </a:r>
          </a:p>
          <a:p>
            <a:r>
              <a:rPr lang="en-US" dirty="0" smtClean="0"/>
              <a:t>Failure </a:t>
            </a:r>
            <a:r>
              <a:rPr lang="en-US" dirty="0"/>
              <a:t>to progress in second </a:t>
            </a:r>
            <a:r>
              <a:rPr lang="en-US" dirty="0" smtClean="0"/>
              <a:t>stage</a:t>
            </a:r>
          </a:p>
          <a:p>
            <a:r>
              <a:rPr lang="en-US" dirty="0" smtClean="0"/>
              <a:t>Prolonged </a:t>
            </a:r>
            <a:r>
              <a:rPr lang="en-US" dirty="0"/>
              <a:t>third stage of </a:t>
            </a:r>
            <a:r>
              <a:rPr lang="en-US" dirty="0" err="1" smtClean="0"/>
              <a:t>labourTone</a:t>
            </a:r>
            <a:endParaRPr lang="en-US" dirty="0" smtClean="0"/>
          </a:p>
          <a:p>
            <a:r>
              <a:rPr lang="en-US" dirty="0" smtClean="0"/>
              <a:t>General </a:t>
            </a:r>
            <a:r>
              <a:rPr lang="en-US" dirty="0" err="1" smtClean="0"/>
              <a:t>anaesthesia</a:t>
            </a:r>
            <a:endParaRPr lang="en-US" dirty="0" smtClean="0"/>
          </a:p>
          <a:p>
            <a:r>
              <a:rPr lang="en-US" dirty="0" smtClean="0"/>
              <a:t>b/</a:t>
            </a:r>
            <a:r>
              <a:rPr lang="en-US" dirty="0" err="1" smtClean="0"/>
              <a:t>Trauma:perineal</a:t>
            </a:r>
            <a:r>
              <a:rPr lang="en-US" dirty="0" smtClean="0"/>
              <a:t> laceration/episiotomy</a:t>
            </a:r>
          </a:p>
          <a:p>
            <a:r>
              <a:rPr lang="en-US" dirty="0" smtClean="0"/>
              <a:t>c/Tissue: Retained </a:t>
            </a:r>
            <a:r>
              <a:rPr lang="en-US" dirty="0" err="1" smtClean="0"/>
              <a:t>placental,Placenta</a:t>
            </a:r>
            <a:r>
              <a:rPr lang="en-US" dirty="0" smtClean="0"/>
              <a:t> accrete</a:t>
            </a:r>
          </a:p>
          <a:p>
            <a:r>
              <a:rPr lang="en-US" dirty="0" smtClean="0"/>
              <a:t>d/thrombin…preeclampsia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6163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92" y="1466286"/>
            <a:ext cx="10955563" cy="4351338"/>
          </a:xfrm>
        </p:spPr>
        <p:txBody>
          <a:bodyPr>
            <a:noAutofit/>
          </a:bodyPr>
          <a:lstStyle/>
          <a:p>
            <a:r>
              <a:rPr lang="en-US" sz="2000" dirty="0"/>
              <a:t>Measures </a:t>
            </a:r>
            <a:r>
              <a:rPr lang="en-US" sz="2000" dirty="0" smtClean="0"/>
              <a:t>for minor </a:t>
            </a:r>
            <a:r>
              <a:rPr lang="en-US" sz="2000" dirty="0"/>
              <a:t>PPH (blood loss 500–1000 ml) without clinical shock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intravenous </a:t>
            </a:r>
            <a:r>
              <a:rPr lang="en-US" sz="2000" dirty="0"/>
              <a:t>access (one 14-gauge </a:t>
            </a:r>
            <a:r>
              <a:rPr lang="en-US" sz="2000" dirty="0" smtClean="0"/>
              <a:t>cannula)</a:t>
            </a:r>
          </a:p>
          <a:p>
            <a:r>
              <a:rPr lang="en-US" sz="2000" dirty="0" smtClean="0"/>
              <a:t>urgent </a:t>
            </a:r>
            <a:r>
              <a:rPr lang="en-US" sz="2000" dirty="0" err="1"/>
              <a:t>venepuncture</a:t>
            </a:r>
            <a:r>
              <a:rPr lang="en-US" sz="2000" dirty="0"/>
              <a:t> (20 ml) for:–group and screen–full blood count–coagulation screen, </a:t>
            </a:r>
            <a:r>
              <a:rPr lang="en-US" sz="2000" dirty="0" err="1" smtClean="0"/>
              <a:t>includingfibrinogen</a:t>
            </a:r>
            <a:endParaRPr lang="en-US" sz="2000" dirty="0" smtClean="0"/>
          </a:p>
          <a:p>
            <a:r>
              <a:rPr lang="en-US" sz="2000" dirty="0" smtClean="0"/>
              <a:t>pulse</a:t>
            </a:r>
            <a:r>
              <a:rPr lang="en-US" sz="2000" dirty="0"/>
              <a:t>, respiratory rate and blood pressure recording every 15 </a:t>
            </a:r>
            <a:r>
              <a:rPr lang="en-US" sz="2000" dirty="0" smtClean="0"/>
              <a:t>minutes</a:t>
            </a:r>
          </a:p>
          <a:p>
            <a:r>
              <a:rPr lang="en-US" sz="2000" dirty="0" smtClean="0"/>
              <a:t>commence </a:t>
            </a:r>
            <a:r>
              <a:rPr lang="en-US" sz="2000" dirty="0"/>
              <a:t>warmed crystalloid </a:t>
            </a:r>
            <a:r>
              <a:rPr lang="en-US" sz="2000" dirty="0" smtClean="0"/>
              <a:t>infusion.5.3.2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Measures </a:t>
            </a:r>
            <a:r>
              <a:rPr lang="en-US" sz="2000" dirty="0" smtClean="0"/>
              <a:t>for major PPH  Full </a:t>
            </a:r>
            <a:r>
              <a:rPr lang="en-US" sz="2000" dirty="0"/>
              <a:t>protocol </a:t>
            </a:r>
            <a:r>
              <a:rPr lang="en-US" sz="2000" dirty="0" smtClean="0"/>
              <a:t>for  major </a:t>
            </a:r>
            <a:r>
              <a:rPr lang="en-US" sz="2000" dirty="0"/>
              <a:t>PPH (blood loss greater than 1000 ml) and continuing to </a:t>
            </a:r>
            <a:r>
              <a:rPr lang="en-US" sz="2000" dirty="0" smtClean="0"/>
              <a:t>bleed or clinical </a:t>
            </a:r>
            <a:r>
              <a:rPr lang="en-US" sz="2000" dirty="0"/>
              <a:t>shock 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and B–assess airway and </a:t>
            </a:r>
            <a:r>
              <a:rPr lang="en-US" sz="2000" dirty="0" smtClean="0"/>
              <a:t>breathing</a:t>
            </a:r>
          </a:p>
          <a:p>
            <a:r>
              <a:rPr lang="en-US" sz="2000" dirty="0" smtClean="0"/>
              <a:t>C–evaluate circulation</a:t>
            </a:r>
          </a:p>
          <a:p>
            <a:r>
              <a:rPr lang="en-US" sz="2000" dirty="0" smtClean="0"/>
              <a:t>position </a:t>
            </a:r>
            <a:r>
              <a:rPr lang="en-US" sz="2000" dirty="0"/>
              <a:t>the </a:t>
            </a:r>
            <a:r>
              <a:rPr lang="en-US" sz="2000" dirty="0" smtClean="0"/>
              <a:t>patient  flat  keep </a:t>
            </a:r>
            <a:r>
              <a:rPr lang="en-US" sz="2000" dirty="0"/>
              <a:t>the woman warm using appropriate available </a:t>
            </a:r>
            <a:r>
              <a:rPr lang="en-US" sz="2000" dirty="0" smtClean="0"/>
              <a:t>measures 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440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transfuse blood as soon as possible, if clinically required until blood is available, infuse up to 3.5 l of warmed </a:t>
            </a:r>
            <a:r>
              <a:rPr lang="en-US" dirty="0" err="1"/>
              <a:t>clearfluids</a:t>
            </a:r>
            <a:r>
              <a:rPr lang="en-US" dirty="0"/>
              <a:t>, initially 2 l of warmed isotonic crystalloid. </a:t>
            </a:r>
            <a:r>
              <a:rPr lang="en-US" dirty="0" err="1"/>
              <a:t>Furthe</a:t>
            </a:r>
            <a:r>
              <a:rPr lang="en-US" dirty="0"/>
              <a:t> </a:t>
            </a:r>
            <a:r>
              <a:rPr lang="en-US" dirty="0" err="1"/>
              <a:t>rfluid</a:t>
            </a:r>
            <a:r>
              <a:rPr lang="en-US" dirty="0"/>
              <a:t> resuscitation can continue with additional isotonic crystalloid or colloid(</a:t>
            </a:r>
            <a:r>
              <a:rPr lang="en-US" dirty="0" err="1"/>
              <a:t>succinylated</a:t>
            </a:r>
            <a:r>
              <a:rPr lang="en-US" dirty="0"/>
              <a:t> gelatin). </a:t>
            </a:r>
            <a:r>
              <a:rPr lang="en-US" dirty="0" err="1"/>
              <a:t>Hydroxyethyl</a:t>
            </a:r>
            <a:r>
              <a:rPr lang="en-US" dirty="0"/>
              <a:t> starch should not be used. the best equipment available should be used to achieve rapid warmed infusion of fluids special </a:t>
            </a:r>
            <a:r>
              <a:rPr lang="en-US" dirty="0" err="1"/>
              <a:t>bloodfilters</a:t>
            </a:r>
            <a:r>
              <a:rPr lang="en-US" dirty="0"/>
              <a:t> </a:t>
            </a:r>
            <a:r>
              <a:rPr lang="en-US" dirty="0" err="1"/>
              <a:t>shouldnot</a:t>
            </a:r>
            <a:r>
              <a:rPr lang="en-US" dirty="0"/>
              <a:t> be used, as they slow infusions.</a:t>
            </a:r>
          </a:p>
          <a:p>
            <a:r>
              <a:rPr lang="en-US" dirty="0"/>
              <a:t>Treating the cause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763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2623"/>
            <a:ext cx="10515600" cy="1325563"/>
          </a:xfrm>
        </p:spPr>
        <p:txBody>
          <a:bodyPr/>
          <a:lstStyle/>
          <a:p>
            <a:r>
              <a:rPr lang="en-US" dirty="0" smtClean="0"/>
              <a:t>Treatment of uterine 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palpate </a:t>
            </a:r>
            <a:r>
              <a:rPr lang="en-US" sz="2000" dirty="0"/>
              <a:t>the uterine fundus and rub it to stimulate contractions (‘rubbing up the fundus</a:t>
            </a:r>
            <a:r>
              <a:rPr lang="en-US" sz="2000" dirty="0" smtClean="0"/>
              <a:t>’)</a:t>
            </a:r>
          </a:p>
          <a:p>
            <a:r>
              <a:rPr lang="en-US" sz="2000" dirty="0" smtClean="0"/>
              <a:t>ensure </a:t>
            </a:r>
            <a:r>
              <a:rPr lang="en-US" sz="2000" dirty="0"/>
              <a:t>that the bladder is empty (Foley catheter, leave in </a:t>
            </a:r>
            <a:r>
              <a:rPr lang="en-US" sz="2000" dirty="0" smtClean="0"/>
              <a:t>place)</a:t>
            </a:r>
          </a:p>
          <a:p>
            <a:r>
              <a:rPr lang="en-US" sz="2000" dirty="0" smtClean="0"/>
              <a:t>oxytocin </a:t>
            </a:r>
            <a:r>
              <a:rPr lang="en-US" sz="2000" dirty="0"/>
              <a:t>5 </a:t>
            </a:r>
            <a:r>
              <a:rPr lang="en-US" sz="2000" dirty="0" err="1"/>
              <a:t>iu</a:t>
            </a:r>
            <a:r>
              <a:rPr lang="en-US" sz="2000" dirty="0"/>
              <a:t> by slow intravenous injection (may have repeat </a:t>
            </a:r>
            <a:r>
              <a:rPr lang="en-US" sz="2000" dirty="0" smtClean="0"/>
              <a:t>dose)</a:t>
            </a:r>
          </a:p>
          <a:p>
            <a:r>
              <a:rPr lang="en-US" sz="2000" dirty="0" err="1" smtClean="0"/>
              <a:t>ergometrine</a:t>
            </a:r>
            <a:r>
              <a:rPr lang="en-US" sz="2000" dirty="0" smtClean="0"/>
              <a:t> </a:t>
            </a:r>
            <a:r>
              <a:rPr lang="en-US" sz="2000" dirty="0"/>
              <a:t>0.5 mg by slow intravenous or intramuscular injection (contraindicated </a:t>
            </a:r>
            <a:r>
              <a:rPr lang="en-US" sz="2000" dirty="0" smtClean="0"/>
              <a:t>in women </a:t>
            </a:r>
            <a:r>
              <a:rPr lang="en-US" sz="2000" dirty="0"/>
              <a:t>with </a:t>
            </a:r>
            <a:r>
              <a:rPr lang="en-US" sz="2000" dirty="0" smtClean="0"/>
              <a:t>hypertension)</a:t>
            </a:r>
          </a:p>
          <a:p>
            <a:r>
              <a:rPr lang="en-US" sz="2000" dirty="0" smtClean="0"/>
              <a:t>oxytocin </a:t>
            </a:r>
            <a:r>
              <a:rPr lang="en-US" sz="2000" dirty="0"/>
              <a:t>infusion (40 </a:t>
            </a:r>
            <a:r>
              <a:rPr lang="en-US" sz="2000" dirty="0" err="1"/>
              <a:t>iu</a:t>
            </a:r>
            <a:r>
              <a:rPr lang="en-US" sz="2000" dirty="0"/>
              <a:t> in 500 ml isotonic crystalloids at 125 ml/hour) unless fluid </a:t>
            </a:r>
            <a:r>
              <a:rPr lang="en-US" sz="2000" dirty="0" err="1"/>
              <a:t>restrictionis</a:t>
            </a:r>
            <a:r>
              <a:rPr lang="en-US" sz="2000" dirty="0"/>
              <a:t> </a:t>
            </a:r>
            <a:r>
              <a:rPr lang="en-US" sz="2000" dirty="0" smtClean="0"/>
              <a:t>necessary</a:t>
            </a:r>
          </a:p>
          <a:p>
            <a:r>
              <a:rPr lang="en-US" sz="2000" dirty="0" err="1" smtClean="0"/>
              <a:t>carboprost</a:t>
            </a:r>
            <a:r>
              <a:rPr lang="en-US" sz="2000" dirty="0" smtClean="0"/>
              <a:t> </a:t>
            </a:r>
            <a:r>
              <a:rPr lang="en-US" sz="2000" dirty="0"/>
              <a:t>0.25 mg by intramuscular injection repeated at intervals of not less than 15 </a:t>
            </a:r>
            <a:r>
              <a:rPr lang="en-US" sz="2000" dirty="0" err="1"/>
              <a:t>minutesto</a:t>
            </a:r>
            <a:r>
              <a:rPr lang="en-US" sz="2000" dirty="0"/>
              <a:t> a maximum of eight doses (use with caution in women with </a:t>
            </a:r>
            <a:r>
              <a:rPr lang="en-US" sz="2000" dirty="0" smtClean="0"/>
              <a:t>asthma)</a:t>
            </a:r>
          </a:p>
          <a:p>
            <a:r>
              <a:rPr lang="en-US" sz="2000" dirty="0" smtClean="0"/>
              <a:t>misoprostol </a:t>
            </a:r>
            <a:r>
              <a:rPr lang="en-US" sz="2000" dirty="0"/>
              <a:t>800 micrograms </a:t>
            </a:r>
            <a:r>
              <a:rPr lang="en-US" sz="2000" dirty="0" smtClean="0"/>
              <a:t>sublingually.</a:t>
            </a:r>
            <a:endParaRPr lang="en-US" sz="2000" dirty="0" smtClean="0">
              <a:effectLst/>
            </a:endParaRPr>
          </a:p>
          <a:p>
            <a:r>
              <a:rPr lang="en-US" sz="2000" dirty="0" smtClean="0"/>
              <a:t>If drugs failed so proceed for surgical measures:</a:t>
            </a:r>
          </a:p>
          <a:p>
            <a:r>
              <a:rPr lang="en-US" sz="2000" dirty="0" smtClean="0"/>
              <a:t>Intrauterine balloon</a:t>
            </a:r>
          </a:p>
          <a:p>
            <a:r>
              <a:rPr lang="en-US" sz="2000" dirty="0" smtClean="0"/>
              <a:t>B-Lynch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Uterine artery ligation</a:t>
            </a:r>
          </a:p>
          <a:p>
            <a:r>
              <a:rPr lang="en-US" sz="2000" dirty="0" smtClean="0"/>
              <a:t>Internal iliac artery ligation</a:t>
            </a:r>
          </a:p>
          <a:p>
            <a:r>
              <a:rPr lang="en-US" sz="2000" dirty="0" smtClean="0"/>
              <a:t>Hysterectomy</a:t>
            </a:r>
          </a:p>
          <a:p>
            <a:r>
              <a:rPr lang="en-US" sz="2000" dirty="0" smtClean="0"/>
              <a:t>Uterine artery embolization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44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ضيف صور لل بالون الادويه</a:t>
            </a:r>
          </a:p>
          <a:p>
            <a:r>
              <a:rPr lang="en-US" dirty="0" smtClean="0"/>
              <a:t>Uterine message</a:t>
            </a:r>
          </a:p>
          <a:p>
            <a:r>
              <a:rPr lang="en-US" dirty="0" err="1" smtClean="0"/>
              <a:t>B.lunch</a:t>
            </a:r>
            <a:r>
              <a:rPr lang="en-US" dirty="0" smtClean="0"/>
              <a:t> sutures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05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</a:t>
            </a:r>
            <a:r>
              <a:rPr lang="en-US" smtClean="0"/>
              <a:t>other causes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531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717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-apple-system</vt:lpstr>
      <vt:lpstr>Arial</vt:lpstr>
      <vt:lpstr>Britannic Bold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PowerPoint Presentation</vt:lpstr>
      <vt:lpstr>Causes of PPH</vt:lpstr>
      <vt:lpstr>management</vt:lpstr>
      <vt:lpstr>PowerPoint Presentation</vt:lpstr>
      <vt:lpstr>Treatment of uterine inertia</vt:lpstr>
      <vt:lpstr>PowerPoint Presentation</vt:lpstr>
      <vt:lpstr>PowerPoint Presentation</vt:lpstr>
      <vt:lpstr>PowerPoint Presentation</vt:lpstr>
      <vt:lpstr>complications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Postpartum haemorrhge</dc:title>
  <dc:creator>msi</dc:creator>
  <cp:lastModifiedBy>msi</cp:lastModifiedBy>
  <cp:revision>11</cp:revision>
  <dcterms:created xsi:type="dcterms:W3CDTF">2022-03-05T17:12:16Z</dcterms:created>
  <dcterms:modified xsi:type="dcterms:W3CDTF">2022-04-02T13:36:59Z</dcterms:modified>
</cp:coreProperties>
</file>